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7" r:id="rId1"/>
    <p:sldMasterId id="2147483882" r:id="rId2"/>
  </p:sldMasterIdLst>
  <p:notesMasterIdLst>
    <p:notesMasterId r:id="rId29"/>
  </p:notesMasterIdLst>
  <p:handoutMasterIdLst>
    <p:handoutMasterId r:id="rId30"/>
  </p:handoutMasterIdLst>
  <p:sldIdLst>
    <p:sldId id="256" r:id="rId3"/>
    <p:sldId id="275" r:id="rId4"/>
    <p:sldId id="269" r:id="rId5"/>
    <p:sldId id="268" r:id="rId6"/>
    <p:sldId id="270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98" r:id="rId19"/>
    <p:sldId id="292" r:id="rId20"/>
    <p:sldId id="293" r:id="rId21"/>
    <p:sldId id="294" r:id="rId22"/>
    <p:sldId id="295" r:id="rId23"/>
    <p:sldId id="296" r:id="rId24"/>
    <p:sldId id="299" r:id="rId25"/>
    <p:sldId id="300" r:id="rId26"/>
    <p:sldId id="301" r:id="rId27"/>
    <p:sldId id="297" r:id="rId28"/>
  </p:sldIdLst>
  <p:sldSz cx="9144000" cy="6858000" type="screen4x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7F6"/>
    <a:srgbClr val="EAD13A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47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039" cy="496586"/>
          </a:xfrm>
          <a:prstGeom prst="rect">
            <a:avLst/>
          </a:prstGeom>
        </p:spPr>
        <p:txBody>
          <a:bodyPr vert="horz" lIns="88112" tIns="44056" rIns="88112" bIns="44056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29613" y="0"/>
            <a:ext cx="2930039" cy="496586"/>
          </a:xfrm>
          <a:prstGeom prst="rect">
            <a:avLst/>
          </a:prstGeom>
        </p:spPr>
        <p:txBody>
          <a:bodyPr vert="horz" lIns="88112" tIns="44056" rIns="88112" bIns="44056" rtlCol="0"/>
          <a:lstStyle>
            <a:lvl1pPr algn="r">
              <a:defRPr sz="1200"/>
            </a:lvl1pPr>
          </a:lstStyle>
          <a:p>
            <a:fld id="{675AAD20-038D-4665-9694-5ED18CB87DED}" type="datetimeFigureOut">
              <a:rPr lang="pt-BR" smtClean="0"/>
              <a:t>01/08/2016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4385"/>
            <a:ext cx="2930039" cy="496586"/>
          </a:xfrm>
          <a:prstGeom prst="rect">
            <a:avLst/>
          </a:prstGeom>
        </p:spPr>
        <p:txBody>
          <a:bodyPr vert="horz" lIns="88112" tIns="44056" rIns="88112" bIns="44056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29613" y="9444385"/>
            <a:ext cx="2930039" cy="496586"/>
          </a:xfrm>
          <a:prstGeom prst="rect">
            <a:avLst/>
          </a:prstGeom>
        </p:spPr>
        <p:txBody>
          <a:bodyPr vert="horz" lIns="88112" tIns="44056" rIns="88112" bIns="44056" rtlCol="0" anchor="b"/>
          <a:lstStyle>
            <a:lvl1pPr algn="r">
              <a:defRPr sz="1200"/>
            </a:lvl1pPr>
          </a:lstStyle>
          <a:p>
            <a:fld id="{64937E64-464A-4916-88A3-F1694ED0A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097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5443" tIns="47721" rIns="95443" bIns="47721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29762" y="0"/>
            <a:ext cx="2929837" cy="498852"/>
          </a:xfrm>
          <a:prstGeom prst="rect">
            <a:avLst/>
          </a:prstGeom>
        </p:spPr>
        <p:txBody>
          <a:bodyPr vert="horz" lIns="95443" tIns="47721" rIns="95443" bIns="47721" rtlCol="0"/>
          <a:lstStyle>
            <a:lvl1pPr algn="r">
              <a:defRPr sz="1300"/>
            </a:lvl1pPr>
          </a:lstStyle>
          <a:p>
            <a:fld id="{C34F291B-50A1-4E7E-ACB0-0F773A92E6CF}" type="datetimeFigureOut">
              <a:rPr lang="pt-BR" smtClean="0"/>
              <a:t>01/08/2016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43" tIns="47721" rIns="95443" bIns="47721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117" y="4784834"/>
            <a:ext cx="5408930" cy="3914865"/>
          </a:xfrm>
          <a:prstGeom prst="rect">
            <a:avLst/>
          </a:prstGeom>
        </p:spPr>
        <p:txBody>
          <a:bodyPr vert="horz" lIns="95443" tIns="47721" rIns="95443" bIns="47721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3663"/>
            <a:ext cx="2929837" cy="498851"/>
          </a:xfrm>
          <a:prstGeom prst="rect">
            <a:avLst/>
          </a:prstGeom>
        </p:spPr>
        <p:txBody>
          <a:bodyPr vert="horz" lIns="95443" tIns="47721" rIns="95443" bIns="47721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29762" y="9443663"/>
            <a:ext cx="2929837" cy="498851"/>
          </a:xfrm>
          <a:prstGeom prst="rect">
            <a:avLst/>
          </a:prstGeom>
        </p:spPr>
        <p:txBody>
          <a:bodyPr vert="horz" lIns="95443" tIns="47721" rIns="95443" bIns="47721" rtlCol="0" anchor="b"/>
          <a:lstStyle>
            <a:lvl1pPr algn="r">
              <a:defRPr sz="1300"/>
            </a:lvl1pPr>
          </a:lstStyle>
          <a:p>
            <a:fld id="{59B737E0-50D4-448E-BCFE-AC86A0515CD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763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B737E0-50D4-448E-BCFE-AC86A0515CD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9604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jpeg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113303415"/>
              </p:ext>
            </p:extLst>
          </p:nvPr>
        </p:nvGraphicFramePr>
        <p:xfrm>
          <a:off x="0" y="0"/>
          <a:ext cx="9144000" cy="4904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PHOTO-PAINT" r:id="rId3" imgW="9153360" imgH="4914720" progId="CorelPhotoPaint.Image.12">
                  <p:embed/>
                </p:oleObj>
              </mc:Choice>
              <mc:Fallback>
                <p:oleObj name="PHOTO-PAINT" r:id="rId3" imgW="9153360" imgH="4914720" progId="CorelPhotoPaint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4904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dpi="0" rotWithShape="1">
            <a:blip r:embed="rId5">
              <a:alphaModFix amt="80000"/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100000" sy="100000" flip="none" algn="tl"/>
          </a:blipFill>
          <a:ln/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6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87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064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50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99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120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to 6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054384942"/>
              </p:ext>
            </p:extLst>
          </p:nvPr>
        </p:nvGraphicFramePr>
        <p:xfrm>
          <a:off x="0" y="-3175"/>
          <a:ext cx="9144000" cy="49076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4" name="PHOTO-PAINT" r:id="rId3" imgW="9152381" imgH="4914286" progId="">
                  <p:embed/>
                </p:oleObj>
              </mc:Choice>
              <mc:Fallback>
                <p:oleObj name="PHOTO-PAINT" r:id="rId3" imgW="9152381" imgH="491428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3175"/>
                        <a:ext cx="9144000" cy="490768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blipFill dpi="0" rotWithShape="1">
            <a:blip r:embed="rId5">
              <a:alphaModFix amt="80000"/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100000" sy="100000" flip="none" algn="tl"/>
          </a:blipFill>
          <a:ln/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8/1/2016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3494BA"/>
                </a:solidFill>
              </a:rPr>
              <a:pPr/>
              <a:t>‹nº›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02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1253447"/>
            <a:ext cx="9144000" cy="56045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9144000" cy="1438382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633" y="143839"/>
            <a:ext cx="8012837" cy="81756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633" y="1563856"/>
            <a:ext cx="8012837" cy="45164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1422" y="6205745"/>
            <a:ext cx="993161" cy="365125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8/1/2016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633" y="6223923"/>
            <a:ext cx="6145696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4584" y="6080271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3494BA"/>
                </a:solidFill>
              </a:rPr>
              <a:pPr/>
              <a:t>‹nº›</a:t>
            </a:fld>
            <a:endParaRPr lang="en-US" dirty="0">
              <a:solidFill>
                <a:srgbClr val="3494BA"/>
              </a:solidFill>
            </a:endParaRPr>
          </a:p>
        </p:txBody>
      </p:sp>
      <p:sp>
        <p:nvSpPr>
          <p:cNvPr id="9" name="Retângulo 8"/>
          <p:cNvSpPr/>
          <p:nvPr userDrawn="1"/>
        </p:nvSpPr>
        <p:spPr>
          <a:xfrm>
            <a:off x="0" y="1148521"/>
            <a:ext cx="9155100" cy="31040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195387" y="1128510"/>
            <a:ext cx="1443024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pt-BR" sz="16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Comitê de TI</a:t>
            </a:r>
          </a:p>
        </p:txBody>
      </p:sp>
    </p:spTree>
    <p:extLst>
      <p:ext uri="{BB962C8B-B14F-4D97-AF65-F5344CB8AC3E}">
        <p14:creationId xmlns:p14="http://schemas.microsoft.com/office/powerpoint/2010/main" val="1801659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4921321"/>
            <a:ext cx="9144000" cy="193667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57000"/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8/1/2016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3494BA"/>
                </a:solidFill>
              </a:rPr>
              <a:pPr/>
              <a:t>‹nº›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999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8/1/2016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3494BA"/>
                </a:solidFill>
              </a:rPr>
              <a:pPr/>
              <a:t>‹nº›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4515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8/1/2016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3494BA"/>
                </a:solidFill>
              </a:rPr>
              <a:pPr/>
              <a:t>‹nº›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32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1253447"/>
            <a:ext cx="9144000" cy="56045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reeform 6"/>
          <p:cNvSpPr/>
          <p:nvPr/>
        </p:nvSpPr>
        <p:spPr bwMode="auto">
          <a:xfrm>
            <a:off x="0" y="0"/>
            <a:ext cx="9144000" cy="1438382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633" y="143839"/>
            <a:ext cx="8012837" cy="81756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633" y="1563856"/>
            <a:ext cx="8012837" cy="45164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1422" y="6205745"/>
            <a:ext cx="993161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6633" y="6223923"/>
            <a:ext cx="614569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4584" y="6080271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Retângulo 8"/>
          <p:cNvSpPr/>
          <p:nvPr userDrawn="1"/>
        </p:nvSpPr>
        <p:spPr>
          <a:xfrm>
            <a:off x="0" y="1148521"/>
            <a:ext cx="9155100" cy="31040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 userDrawn="1"/>
        </p:nvSpPr>
        <p:spPr>
          <a:xfrm>
            <a:off x="7195387" y="1128510"/>
            <a:ext cx="1443024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pt-BR" sz="1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Comitê de TI</a:t>
            </a:r>
          </a:p>
        </p:txBody>
      </p:sp>
    </p:spTree>
    <p:extLst>
      <p:ext uri="{BB962C8B-B14F-4D97-AF65-F5344CB8AC3E}">
        <p14:creationId xmlns:p14="http://schemas.microsoft.com/office/powerpoint/2010/main" val="2575264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8/1/2016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3494BA"/>
                </a:solidFill>
              </a:rPr>
              <a:pPr/>
              <a:t>‹nº›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62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8/1/2016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3494BA"/>
                </a:solidFill>
              </a:rPr>
              <a:pPr/>
              <a:t>‹nº›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09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8/1/2016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3494BA"/>
                </a:solidFill>
              </a:rPr>
              <a:pPr/>
              <a:t>‹nº›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919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8/1/2016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rgbClr val="3494BA"/>
                </a:solidFill>
              </a:rPr>
              <a:pPr/>
              <a:t>‹nº›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0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8/1/2016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3494BA"/>
                </a:solidFill>
              </a:rPr>
              <a:pPr/>
              <a:t>‹nº›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31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8/1/2016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3494BA"/>
                </a:solidFill>
              </a:rPr>
              <a:pPr/>
              <a:t>‹nº›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20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8/1/2016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3494BA"/>
                </a:solidFill>
              </a:rPr>
              <a:pPr/>
              <a:t>‹nº›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265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8/1/2016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3494BA"/>
                </a:solidFill>
              </a:rPr>
              <a:pPr/>
              <a:t>‹nº›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859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8/1/2016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3494BA"/>
                </a:solidFill>
              </a:rPr>
              <a:pPr/>
              <a:t>‹nº›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5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 userDrawn="1"/>
        </p:nvSpPr>
        <p:spPr>
          <a:xfrm>
            <a:off x="0" y="4921321"/>
            <a:ext cx="9144000" cy="193667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alphaModFix amt="57000"/>
              <a:duotone>
                <a:schemeClr val="accent1">
                  <a:tint val="98000"/>
                  <a:lumMod val="102000"/>
                </a:schemeClr>
                <a:schemeClr val="accent1">
                  <a:shade val="98000"/>
                  <a:lumMod val="98000"/>
                </a:schemeClr>
              </a:duotone>
            </a:blip>
            <a:srcRect/>
            <a:tile tx="0" ty="0" sx="100000" sy="100000" flip="none" algn="tl"/>
          </a:blip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28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45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73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5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4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80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6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633" y="384291"/>
            <a:ext cx="7891203" cy="66242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633" y="1273996"/>
            <a:ext cx="7891203" cy="458480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8/1/2016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238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  <p:sldLayoutId id="2147483879" r:id="rId12"/>
    <p:sldLayoutId id="2147483880" r:id="rId13"/>
    <p:sldLayoutId id="2147483881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6633" y="384291"/>
            <a:ext cx="7891203" cy="66242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6633" y="1273996"/>
            <a:ext cx="7891203" cy="458480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>
                <a:solidFill>
                  <a:prstClr val="white"/>
                </a:solidFill>
              </a:rPr>
              <a:pPr/>
              <a:t>8/1/2016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>
                <a:solidFill>
                  <a:srgbClr val="3494BA"/>
                </a:solidFill>
              </a:rPr>
              <a:pPr/>
              <a:t>‹nº›</a:t>
            </a:fld>
            <a:endParaRPr lang="en-US" dirty="0">
              <a:solidFill>
                <a:srgbClr val="349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9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Comitê de TI Brasil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943308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/>
              <a:t>Regional Piracicaba</a:t>
            </a:r>
          </a:p>
          <a:p>
            <a:r>
              <a:rPr lang="pt-BR" dirty="0"/>
              <a:t>Gestão Mobile – Marcos A. Sartori</a:t>
            </a:r>
          </a:p>
          <a:p>
            <a:r>
              <a:rPr lang="pt-BR" dirty="0"/>
              <a:t>14 de julho de 2016 - EEP</a:t>
            </a:r>
          </a:p>
        </p:txBody>
      </p:sp>
    </p:spTree>
    <p:extLst>
      <p:ext uri="{BB962C8B-B14F-4D97-AF65-F5344CB8AC3E}">
        <p14:creationId xmlns:p14="http://schemas.microsoft.com/office/powerpoint/2010/main" val="3833711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 e Respostas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483" y="5497830"/>
            <a:ext cx="8191607" cy="98298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dirty="0"/>
              <a:t>Comentários: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924050"/>
            <a:ext cx="63246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8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 e Respostas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483" y="5497830"/>
            <a:ext cx="8191607" cy="98298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dirty="0"/>
              <a:t>Comentários: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438" y="1666875"/>
            <a:ext cx="5620902" cy="250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3" y="2741295"/>
            <a:ext cx="4294978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8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 e Respostas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483" y="5497830"/>
            <a:ext cx="8191607" cy="98298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dirty="0"/>
              <a:t>Comentários: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943100"/>
            <a:ext cx="6781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87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 e Respostas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483" y="5497830"/>
            <a:ext cx="8191607" cy="98298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dirty="0"/>
              <a:t>Comentários: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062163"/>
            <a:ext cx="63246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87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 e Respostas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483" y="5497830"/>
            <a:ext cx="8191607" cy="98298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dirty="0"/>
              <a:t>Comentários: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885" y="1866900"/>
            <a:ext cx="64579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87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 e Respostas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483" y="5497830"/>
            <a:ext cx="8191607" cy="98298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dirty="0"/>
              <a:t>Comentários: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766888"/>
            <a:ext cx="66294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715000" y="2766060"/>
            <a:ext cx="3154680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bg2"/>
                </a:solidFill>
              </a:rPr>
              <a:t>Bloqueio automático e usuário só volta a utilizar no próximo período;</a:t>
            </a:r>
          </a:p>
          <a:p>
            <a:endParaRPr lang="pt-BR" sz="800" dirty="0">
              <a:solidFill>
                <a:schemeClr val="bg2"/>
              </a:solidFill>
            </a:endParaRPr>
          </a:p>
          <a:p>
            <a:r>
              <a:rPr lang="pt-BR" sz="800" dirty="0">
                <a:solidFill>
                  <a:schemeClr val="bg2"/>
                </a:solidFill>
              </a:rPr>
              <a:t>Bloqueio automático e o usuário deve conseguir liberação superior para que sejam aumentados os limites;</a:t>
            </a:r>
          </a:p>
          <a:p>
            <a:endParaRPr lang="pt-BR" sz="800" dirty="0">
              <a:solidFill>
                <a:schemeClr val="bg2"/>
              </a:solidFill>
            </a:endParaRPr>
          </a:p>
          <a:p>
            <a:r>
              <a:rPr lang="pt-BR" sz="800" dirty="0">
                <a:solidFill>
                  <a:schemeClr val="bg2"/>
                </a:solidFill>
              </a:rPr>
              <a:t>Não é Bloqueado e os valores excedentes são posteriormente apurados e enviados a gestão para decidir o que fazer;</a:t>
            </a:r>
          </a:p>
          <a:p>
            <a:endParaRPr lang="pt-BR" sz="800" dirty="0">
              <a:solidFill>
                <a:schemeClr val="bg2"/>
              </a:solidFill>
            </a:endParaRPr>
          </a:p>
          <a:p>
            <a:r>
              <a:rPr lang="pt-BR" sz="800" dirty="0">
                <a:solidFill>
                  <a:schemeClr val="bg2"/>
                </a:solidFill>
              </a:rPr>
              <a:t>Não é Bloqueado e os valores excedentes são automaticamente descontados do usuário;</a:t>
            </a:r>
          </a:p>
          <a:p>
            <a:endParaRPr lang="pt-BR" sz="800" dirty="0">
              <a:solidFill>
                <a:schemeClr val="bg2"/>
              </a:solidFill>
            </a:endParaRPr>
          </a:p>
          <a:p>
            <a:r>
              <a:rPr lang="pt-BR" sz="800" dirty="0">
                <a:solidFill>
                  <a:schemeClr val="bg2"/>
                </a:solidFill>
              </a:rPr>
              <a:t>Outros;</a:t>
            </a:r>
          </a:p>
        </p:txBody>
      </p:sp>
    </p:spTree>
    <p:extLst>
      <p:ext uri="{BB962C8B-B14F-4D97-AF65-F5344CB8AC3E}">
        <p14:creationId xmlns:p14="http://schemas.microsoft.com/office/powerpoint/2010/main" val="216187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 e Respostas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483" y="5497830"/>
            <a:ext cx="8191607" cy="98298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dirty="0"/>
              <a:t>Comentários: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833563"/>
            <a:ext cx="659130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87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32" y="1561435"/>
            <a:ext cx="4752975" cy="29908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Resumo – Limites do Planos e Cargos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9607" y="3934007"/>
            <a:ext cx="4838700" cy="2819400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68347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 e Respostas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483" y="5497830"/>
            <a:ext cx="8191607" cy="98298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dirty="0"/>
              <a:t>Comentários: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052638"/>
            <a:ext cx="6486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87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 e Respostas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483" y="5497830"/>
            <a:ext cx="8191607" cy="98298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dirty="0"/>
              <a:t>Comentários: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85" y="1952623"/>
            <a:ext cx="7440929" cy="3373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82930" y="2583180"/>
            <a:ext cx="2045970" cy="236988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pt-BR" sz="1000" dirty="0">
              <a:solidFill>
                <a:schemeClr val="bg2"/>
              </a:solidFill>
            </a:endParaRPr>
          </a:p>
          <a:p>
            <a:endParaRPr lang="pt-BR" sz="1000" dirty="0">
              <a:solidFill>
                <a:schemeClr val="bg2"/>
              </a:solidFill>
            </a:endParaRPr>
          </a:p>
          <a:p>
            <a:pPr algn="r"/>
            <a:r>
              <a:rPr lang="pt-BR" sz="900" dirty="0">
                <a:solidFill>
                  <a:schemeClr val="bg2"/>
                </a:solidFill>
              </a:rPr>
              <a:t>Não são disponibilizados</a:t>
            </a:r>
          </a:p>
          <a:p>
            <a:pPr algn="r"/>
            <a:endParaRPr lang="pt-BR" sz="900" dirty="0">
              <a:solidFill>
                <a:schemeClr val="bg2"/>
              </a:solidFill>
            </a:endParaRPr>
          </a:p>
          <a:p>
            <a:pPr algn="r"/>
            <a:r>
              <a:rPr lang="pt-BR" sz="900" dirty="0">
                <a:solidFill>
                  <a:schemeClr val="bg2"/>
                </a:solidFill>
              </a:rPr>
              <a:t>Disponível para Diretoria</a:t>
            </a:r>
          </a:p>
          <a:p>
            <a:endParaRPr lang="pt-BR" sz="900" dirty="0">
              <a:solidFill>
                <a:schemeClr val="bg2"/>
              </a:solidFill>
            </a:endParaRPr>
          </a:p>
          <a:p>
            <a:pPr algn="r"/>
            <a:r>
              <a:rPr lang="pt-BR" sz="900" dirty="0">
                <a:solidFill>
                  <a:schemeClr val="bg2"/>
                </a:solidFill>
              </a:rPr>
              <a:t>Disponível para Gerencia</a:t>
            </a:r>
          </a:p>
          <a:p>
            <a:pPr algn="r"/>
            <a:endParaRPr lang="pt-BR" sz="900" dirty="0">
              <a:solidFill>
                <a:schemeClr val="bg2"/>
              </a:solidFill>
            </a:endParaRPr>
          </a:p>
          <a:p>
            <a:pPr algn="r"/>
            <a:r>
              <a:rPr lang="pt-BR" sz="900" dirty="0">
                <a:solidFill>
                  <a:schemeClr val="bg2"/>
                </a:solidFill>
              </a:rPr>
              <a:t>Disponível para Supervisão</a:t>
            </a:r>
          </a:p>
          <a:p>
            <a:pPr algn="r"/>
            <a:endParaRPr lang="pt-BR" sz="900" dirty="0">
              <a:solidFill>
                <a:schemeClr val="bg2"/>
              </a:solidFill>
            </a:endParaRPr>
          </a:p>
          <a:p>
            <a:pPr algn="r"/>
            <a:r>
              <a:rPr lang="pt-BR" sz="900" dirty="0">
                <a:solidFill>
                  <a:schemeClr val="bg2"/>
                </a:solidFill>
              </a:rPr>
              <a:t>Disponível para Coordenação</a:t>
            </a:r>
          </a:p>
          <a:p>
            <a:pPr algn="r"/>
            <a:endParaRPr lang="pt-BR" sz="900" dirty="0">
              <a:solidFill>
                <a:schemeClr val="bg2"/>
              </a:solidFill>
            </a:endParaRPr>
          </a:p>
          <a:p>
            <a:pPr algn="r"/>
            <a:r>
              <a:rPr lang="pt-BR" sz="900" dirty="0">
                <a:solidFill>
                  <a:schemeClr val="bg2"/>
                </a:solidFill>
              </a:rPr>
              <a:t>Disponível para Vendedores</a:t>
            </a:r>
          </a:p>
          <a:p>
            <a:endParaRPr lang="pt-BR" sz="900" dirty="0">
              <a:solidFill>
                <a:schemeClr val="bg2"/>
              </a:solidFill>
            </a:endParaRPr>
          </a:p>
          <a:p>
            <a:endParaRPr lang="pt-BR" sz="1000" dirty="0">
              <a:solidFill>
                <a:schemeClr val="bg2"/>
              </a:solidFill>
            </a:endParaRPr>
          </a:p>
          <a:p>
            <a:endParaRPr lang="pt-BR" sz="1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87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Agradecimentos</a:t>
            </a:r>
            <a:br>
              <a:rPr lang="pt-BR" dirty="0"/>
            </a:br>
            <a:r>
              <a:rPr lang="pt-BR" dirty="0"/>
              <a:t>Empresas apoiadoras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/>
            <a:r>
              <a:rPr lang="pt-BR" dirty="0"/>
              <a:t>FUMEP / EEP (CPG) – Espaço Físico</a:t>
            </a:r>
          </a:p>
          <a:p>
            <a:r>
              <a:rPr lang="pt-BR" dirty="0" err="1"/>
              <a:t>Ecliente</a:t>
            </a:r>
            <a:r>
              <a:rPr lang="pt-BR" dirty="0"/>
              <a:t> – Site</a:t>
            </a:r>
          </a:p>
          <a:p>
            <a:r>
              <a:rPr lang="pt-BR" dirty="0"/>
              <a:t>Flysolution – M.O. na organização</a:t>
            </a:r>
          </a:p>
          <a:p>
            <a:r>
              <a:rPr lang="pt-BR" dirty="0"/>
              <a:t>WRPD – </a:t>
            </a:r>
            <a:r>
              <a:rPr lang="pt-BR" dirty="0" err="1"/>
              <a:t>Coffee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1026" name="Picture 2" descr="http://flysolution.com.br/site/wp-content/uploads/layerslider/Enfold-most-beautiful-theme-ever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764" y="4172468"/>
            <a:ext cx="981194" cy="97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488" y="4433420"/>
            <a:ext cx="1700562" cy="480251"/>
          </a:xfrm>
          <a:prstGeom prst="rect">
            <a:avLst/>
          </a:prstGeom>
        </p:spPr>
      </p:pic>
      <p:pic>
        <p:nvPicPr>
          <p:cNvPr id="1028" name="Picture 4" descr="http://www.institutoalianca.org.br/images_parcerias/fume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05" y="4052620"/>
            <a:ext cx="2150884" cy="124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0" y="3605048"/>
            <a:ext cx="9144000" cy="325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0" y="5387568"/>
            <a:ext cx="9144000" cy="3258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403" y="4370834"/>
            <a:ext cx="2225648" cy="57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415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 e Respostas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483" y="5497830"/>
            <a:ext cx="8191607" cy="98298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dirty="0"/>
              <a:t>Comentários: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928813"/>
            <a:ext cx="67818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876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 e Respostas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483" y="5497830"/>
            <a:ext cx="8191607" cy="98298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dirty="0"/>
              <a:t>Comentários: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13" y="1828800"/>
            <a:ext cx="68103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87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 e Respostas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483" y="5497830"/>
            <a:ext cx="8191607" cy="98298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dirty="0"/>
              <a:t>Comentários: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933575"/>
            <a:ext cx="66294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876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Estudo de Caso: Empresa X após consultoria</a:t>
            </a:r>
            <a:br>
              <a:rPr lang="pt-BR" dirty="0"/>
            </a:br>
            <a:r>
              <a:rPr lang="pt-BR" sz="2400" dirty="0" err="1"/>
              <a:t>Qtde</a:t>
            </a:r>
            <a:r>
              <a:rPr lang="pt-BR" sz="2400" dirty="0"/>
              <a:t> de Linhas e Utilização de Dados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93" y="1549718"/>
            <a:ext cx="6826102" cy="2214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73" y="3763926"/>
            <a:ext cx="6996222" cy="297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7071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Estudo de Caso: Empresa X após consultoria</a:t>
            </a:r>
            <a:br>
              <a:rPr lang="pt-BR" dirty="0"/>
            </a:br>
            <a:r>
              <a:rPr lang="pt-BR" sz="2400" dirty="0"/>
              <a:t>Consumo Local e Longa Distância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0" y="1483995"/>
            <a:ext cx="7783021" cy="239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872" y="4014511"/>
            <a:ext cx="6400800" cy="271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7963772" y="3877352"/>
            <a:ext cx="446568" cy="28530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66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Estudo de Caso: Empresa X após consultoria</a:t>
            </a:r>
            <a:br>
              <a:rPr lang="pt-BR" dirty="0"/>
            </a:br>
            <a:r>
              <a:rPr lang="pt-BR" dirty="0"/>
              <a:t>Valor médio: Previsto X Real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874" y="1521705"/>
            <a:ext cx="8442251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79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Dúvidas ou sugestões: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Dúvidas ou Sugestões:</a:t>
            </a:r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								</a:t>
            </a:r>
            <a:r>
              <a:rPr lang="pt-BR" sz="2800" dirty="0">
                <a:solidFill>
                  <a:srgbClr val="C00000"/>
                </a:solidFill>
              </a:rPr>
              <a:t>	Obrigado!!!</a:t>
            </a:r>
          </a:p>
        </p:txBody>
      </p:sp>
    </p:spTree>
    <p:extLst>
      <p:ext uri="{BB962C8B-B14F-4D97-AF65-F5344CB8AC3E}">
        <p14:creationId xmlns:p14="http://schemas.microsoft.com/office/powerpoint/2010/main" val="284556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Agenda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6633" y="1563856"/>
            <a:ext cx="8224858" cy="4516415"/>
          </a:xfrm>
        </p:spPr>
        <p:txBody>
          <a:bodyPr/>
          <a:lstStyle/>
          <a:p>
            <a:r>
              <a:rPr lang="pt-BR" dirty="0"/>
              <a:t>19:30 horas – 20:00 horas</a:t>
            </a:r>
          </a:p>
          <a:p>
            <a:pPr marL="0" indent="0">
              <a:buNone/>
            </a:pPr>
            <a:r>
              <a:rPr lang="pt-BR" dirty="0"/>
              <a:t>	Recepção – Coffee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20:00 horas – 20:45 horas </a:t>
            </a:r>
          </a:p>
          <a:p>
            <a:pPr marL="0" indent="0">
              <a:buNone/>
            </a:pPr>
            <a:r>
              <a:rPr lang="pt-BR" dirty="0"/>
              <a:t>	Apresentação Gerenciamento Mobile – Resultados da Pesquisa – </a:t>
            </a:r>
          </a:p>
          <a:p>
            <a:pPr marL="0" indent="0">
              <a:buNone/>
            </a:pPr>
            <a:r>
              <a:rPr lang="pt-BR" dirty="0"/>
              <a:t>	Comitê de TI Piracicaba – Marcos Sartori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20:45 horas – 21:30 horas</a:t>
            </a:r>
          </a:p>
          <a:p>
            <a:pPr marL="0" indent="0">
              <a:buNone/>
            </a:pPr>
            <a:r>
              <a:rPr lang="pt-BR" dirty="0"/>
              <a:t>	Discussão do Tema;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199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Motivações para realização da pesquisa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Proposta de tema feita por Marcos Sartori – Ananda Metais;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Percepção do interesse gestores do grupo em relação ao tema durante nossa ultima reunião;</a:t>
            </a:r>
          </a:p>
          <a:p>
            <a:endParaRPr lang="pt-BR" dirty="0"/>
          </a:p>
          <a:p>
            <a:r>
              <a:rPr lang="pt-BR" dirty="0"/>
              <a:t>Necessidade de redução de custos;</a:t>
            </a:r>
          </a:p>
          <a:p>
            <a:endParaRPr lang="pt-BR" dirty="0"/>
          </a:p>
          <a:p>
            <a:r>
              <a:rPr lang="pt-BR" dirty="0"/>
              <a:t>Dificuldade no estabelecimento e cumprimento de políticas corporativas de uso de telefonia móvel;</a:t>
            </a:r>
          </a:p>
          <a:p>
            <a:endParaRPr lang="pt-BR" dirty="0"/>
          </a:p>
          <a:p>
            <a:r>
              <a:rPr lang="pt-BR" dirty="0"/>
              <a:t>Benchmarking entre as Empresas representadas no Comitê de TI.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7435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6633" y="1563856"/>
            <a:ext cx="8012837" cy="4857726"/>
          </a:xfrm>
        </p:spPr>
        <p:txBody>
          <a:bodyPr/>
          <a:lstStyle/>
          <a:p>
            <a:pPr marL="0" indent="0" algn="r">
              <a:buNone/>
            </a:pPr>
            <a:endParaRPr lang="pt-BR" dirty="0"/>
          </a:p>
          <a:p>
            <a:pPr marL="0" indent="0" algn="r">
              <a:buNone/>
            </a:pPr>
            <a:endParaRPr lang="pt-BR" dirty="0"/>
          </a:p>
          <a:p>
            <a:pPr marL="0" indent="0" algn="r">
              <a:buNone/>
            </a:pPr>
            <a:endParaRPr lang="pt-BR" dirty="0"/>
          </a:p>
          <a:p>
            <a:pPr marL="0" indent="0" algn="r">
              <a:buNone/>
            </a:pPr>
            <a:endParaRPr lang="pt-BR" dirty="0"/>
          </a:p>
          <a:p>
            <a:pPr marL="0" indent="0" algn="r">
              <a:buNone/>
            </a:pPr>
            <a:endParaRPr lang="pt-BR" dirty="0"/>
          </a:p>
          <a:p>
            <a:pPr marL="0" indent="0" algn="r">
              <a:buNone/>
            </a:pPr>
            <a:endParaRPr lang="pt-BR" dirty="0"/>
          </a:p>
          <a:p>
            <a:pPr marL="0" indent="0" algn="r">
              <a:buNone/>
            </a:pPr>
            <a:endParaRPr lang="pt-BR" dirty="0"/>
          </a:p>
          <a:p>
            <a:pPr marL="0" indent="0" algn="r">
              <a:buNone/>
            </a:pPr>
            <a:endParaRPr lang="pt-BR" dirty="0"/>
          </a:p>
          <a:p>
            <a:pPr marL="0" indent="0" algn="r">
              <a:buNone/>
            </a:pPr>
            <a:endParaRPr lang="pt-BR" dirty="0"/>
          </a:p>
          <a:p>
            <a:pPr marL="0" indent="0" algn="r">
              <a:buNone/>
            </a:pPr>
            <a:r>
              <a:rPr lang="pt-BR" dirty="0"/>
              <a:t>Obrigado a todos pela </a:t>
            </a:r>
          </a:p>
          <a:p>
            <a:pPr marL="0" indent="0" algn="r">
              <a:buNone/>
            </a:pPr>
            <a:r>
              <a:rPr lang="pt-BR" dirty="0"/>
              <a:t>participação na Pesquisa</a:t>
            </a:r>
            <a:r>
              <a:rPr lang="pt-BR" sz="2800" dirty="0"/>
              <a:t>!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887278" y="1709748"/>
            <a:ext cx="3582352" cy="1159181"/>
          </a:xfrm>
        </p:spPr>
        <p:txBody>
          <a:bodyPr/>
          <a:lstStyle/>
          <a:p>
            <a:r>
              <a:rPr lang="pt-BR" sz="1600" dirty="0">
                <a:solidFill>
                  <a:srgbClr val="FF0000"/>
                </a:solidFill>
              </a:rPr>
              <a:t>Respostas abaixo de 10% da média foram desprezadas</a:t>
            </a:r>
            <a:br>
              <a:rPr lang="pt-BR" sz="1600" dirty="0">
                <a:solidFill>
                  <a:srgbClr val="FF0000"/>
                </a:solidFill>
              </a:rPr>
            </a:br>
            <a:r>
              <a:rPr lang="pt-BR" sz="1600" dirty="0">
                <a:solidFill>
                  <a:srgbClr val="FF0000"/>
                </a:solidFill>
              </a:rPr>
              <a:t>(4 Empresas abaixo de 4,5 linhas)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196465"/>
            <a:ext cx="329565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278" y="2847022"/>
            <a:ext cx="33242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739033" y="296239"/>
            <a:ext cx="8012837" cy="81756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/>
              <a:t>Empresas Participantes</a:t>
            </a:r>
            <a:endParaRPr lang="pt-BR" dirty="0"/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342900" y="1622119"/>
            <a:ext cx="4027171" cy="40878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400" dirty="0">
                <a:solidFill>
                  <a:srgbClr val="FF0000"/>
                </a:solidFill>
              </a:rPr>
              <a:t>Total de Respostas: 18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4936808" y="4388179"/>
            <a:ext cx="3324226" cy="81756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FEFEFE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1800" dirty="0">
                <a:solidFill>
                  <a:srgbClr val="FF0000"/>
                </a:solidFill>
              </a:rPr>
              <a:t>Número de respostas consideradas: 14</a:t>
            </a:r>
          </a:p>
        </p:txBody>
      </p:sp>
    </p:spTree>
    <p:extLst>
      <p:ext uri="{BB962C8B-B14F-4D97-AF65-F5344CB8AC3E}">
        <p14:creationId xmlns:p14="http://schemas.microsoft.com/office/powerpoint/2010/main" val="1108659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Resumo Geral de Resultado: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6633" y="1712446"/>
            <a:ext cx="8012837" cy="4516415"/>
          </a:xfrm>
        </p:spPr>
        <p:txBody>
          <a:bodyPr>
            <a:normAutofit lnSpcReduction="10000"/>
          </a:bodyPr>
          <a:lstStyle/>
          <a:p>
            <a:r>
              <a:rPr lang="pt-BR" dirty="0"/>
              <a:t>Universo: Total de participantes do grupo:</a:t>
            </a:r>
          </a:p>
          <a:p>
            <a:pPr marL="400050" lvl="1" indent="0">
              <a:buNone/>
            </a:pPr>
            <a:r>
              <a:rPr lang="pt-BR" dirty="0">
                <a:solidFill>
                  <a:srgbClr val="FF0000"/>
                </a:solidFill>
              </a:rPr>
              <a:t>32 Empresas do Comitê de TI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Amostra: Repostas recebidas:</a:t>
            </a:r>
          </a:p>
          <a:p>
            <a:pPr marL="400050" lvl="1" indent="0">
              <a:buNone/>
            </a:pPr>
            <a:r>
              <a:rPr lang="pt-BR" dirty="0">
                <a:solidFill>
                  <a:srgbClr val="FF0000"/>
                </a:solidFill>
              </a:rPr>
              <a:t>18 Empresas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Média da Quantidade de Linhas de Celulares:</a:t>
            </a:r>
          </a:p>
          <a:p>
            <a:pPr marL="457200" lvl="1" indent="0">
              <a:buNone/>
            </a:pPr>
            <a:r>
              <a:rPr lang="pt-BR" dirty="0">
                <a:solidFill>
                  <a:srgbClr val="FF0000"/>
                </a:solidFill>
              </a:rPr>
              <a:t>45,4 Linhas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Critério de seleção de Amostra: </a:t>
            </a:r>
            <a:r>
              <a:rPr lang="pt-BR" dirty="0" err="1"/>
              <a:t>Qtde</a:t>
            </a:r>
            <a:r>
              <a:rPr lang="pt-BR" dirty="0"/>
              <a:t> </a:t>
            </a:r>
            <a:r>
              <a:rPr lang="pt-BR" dirty="0" err="1"/>
              <a:t>Cels</a:t>
            </a:r>
            <a:r>
              <a:rPr lang="pt-BR" dirty="0"/>
              <a:t> &gt; 10%  da Média:</a:t>
            </a:r>
          </a:p>
          <a:p>
            <a:pPr marL="457200" lvl="1" indent="0">
              <a:buNone/>
            </a:pPr>
            <a:r>
              <a:rPr lang="pt-BR" dirty="0">
                <a:solidFill>
                  <a:srgbClr val="FF0000"/>
                </a:solidFill>
              </a:rPr>
              <a:t>Respostas aceitas: 14 Empresas</a:t>
            </a:r>
          </a:p>
          <a:p>
            <a:pPr marL="457200" lvl="1" indent="0">
              <a:buNone/>
            </a:pPr>
            <a:r>
              <a:rPr lang="pt-BR" dirty="0">
                <a:solidFill>
                  <a:srgbClr val="FF0000"/>
                </a:solidFill>
              </a:rPr>
              <a:t>Respostas não consideradas: 4 Empresa (&lt;10% da Média das Linhas)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3819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 e Respostas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483" y="5497830"/>
            <a:ext cx="8191607" cy="98298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dirty="0"/>
              <a:t>Comentários: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40223"/>
            <a:ext cx="4163494" cy="3957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87188" y="2513515"/>
            <a:ext cx="489702" cy="151678"/>
          </a:xfrm>
          <a:prstGeom prst="rect">
            <a:avLst/>
          </a:prstGeom>
          <a:solidFill>
            <a:srgbClr val="EDE7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733365" y="1511624"/>
            <a:ext cx="1786964" cy="529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792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 e Respostas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483" y="5497830"/>
            <a:ext cx="8191607" cy="98298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dirty="0"/>
              <a:t>Comentários: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843088"/>
            <a:ext cx="653415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671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Perguntas e Respostas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9483" y="5497830"/>
            <a:ext cx="8191607" cy="98298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dirty="0"/>
              <a:t>Comentários: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985963"/>
            <a:ext cx="67722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87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ável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itável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v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1_Citável">
  <a:themeElements>
    <a:clrScheme name="Verde-azulado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itável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itáv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TM03457503[[fn=Cotável]]</Template>
  <TotalTime>1238</TotalTime>
  <Words>404</Words>
  <Application>Microsoft Office PowerPoint</Application>
  <PresentationFormat>Apresentação na tela (4:3)</PresentationFormat>
  <Paragraphs>130</Paragraphs>
  <Slides>26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3" baseType="lpstr">
      <vt:lpstr>Calibri</vt:lpstr>
      <vt:lpstr>Century Gothic</vt:lpstr>
      <vt:lpstr>Trebuchet MS</vt:lpstr>
      <vt:lpstr>Wingdings 2</vt:lpstr>
      <vt:lpstr>Citável</vt:lpstr>
      <vt:lpstr>1_Citável</vt:lpstr>
      <vt:lpstr>PHOTO-PAINT</vt:lpstr>
      <vt:lpstr>Comitê de TI Brasil</vt:lpstr>
      <vt:lpstr>Agradecimentos Empresas apoiadoras</vt:lpstr>
      <vt:lpstr>Agenda</vt:lpstr>
      <vt:lpstr>Motivações para realização da pesquisa</vt:lpstr>
      <vt:lpstr>Respostas abaixo de 10% da média foram desprezadas (4 Empresas abaixo de 4,5 linhas)</vt:lpstr>
      <vt:lpstr>Resumo Geral de Resultado:</vt:lpstr>
      <vt:lpstr>Perguntas e Respostas</vt:lpstr>
      <vt:lpstr>Perguntas e Respostas</vt:lpstr>
      <vt:lpstr>Perguntas e Respostas</vt:lpstr>
      <vt:lpstr>Perguntas e Respostas</vt:lpstr>
      <vt:lpstr>Perguntas e Respostas</vt:lpstr>
      <vt:lpstr>Perguntas e Respostas</vt:lpstr>
      <vt:lpstr>Perguntas e Respostas</vt:lpstr>
      <vt:lpstr>Perguntas e Respostas</vt:lpstr>
      <vt:lpstr>Perguntas e Respostas</vt:lpstr>
      <vt:lpstr>Perguntas e Respostas</vt:lpstr>
      <vt:lpstr>Resumo – Limites do Planos e Cargos</vt:lpstr>
      <vt:lpstr>Perguntas e Respostas</vt:lpstr>
      <vt:lpstr>Perguntas e Respostas</vt:lpstr>
      <vt:lpstr>Perguntas e Respostas</vt:lpstr>
      <vt:lpstr>Perguntas e Respostas</vt:lpstr>
      <vt:lpstr>Perguntas e Respostas</vt:lpstr>
      <vt:lpstr>Estudo de Caso: Empresa X após consultoria Qtde de Linhas e Utilização de Dados</vt:lpstr>
      <vt:lpstr>Estudo de Caso: Empresa X após consultoria Consumo Local e Longa Distância</vt:lpstr>
      <vt:lpstr>Estudo de Caso: Empresa X após consultoria Valor médio: Previsto X Real</vt:lpstr>
      <vt:lpstr>Dúvidas ou sugestões: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Flavio</dc:creator>
  <cp:lastModifiedBy>FLÁVIO CALLEGARI</cp:lastModifiedBy>
  <cp:revision>88</cp:revision>
  <cp:lastPrinted>2016-07-12T18:40:04Z</cp:lastPrinted>
  <dcterms:created xsi:type="dcterms:W3CDTF">2015-11-09T00:03:58Z</dcterms:created>
  <dcterms:modified xsi:type="dcterms:W3CDTF">2016-08-01T10:36:03Z</dcterms:modified>
</cp:coreProperties>
</file>